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3" r:id="rId3"/>
    <p:sldId id="273" r:id="rId4"/>
    <p:sldId id="269" r:id="rId5"/>
    <p:sldId id="282" r:id="rId6"/>
    <p:sldId id="280" r:id="rId7"/>
    <p:sldId id="290" r:id="rId8"/>
    <p:sldId id="294" r:id="rId9"/>
    <p:sldId id="271" r:id="rId10"/>
    <p:sldId id="291" r:id="rId11"/>
    <p:sldId id="292" r:id="rId12"/>
    <p:sldId id="293" r:id="rId13"/>
    <p:sldId id="281" r:id="rId14"/>
    <p:sldId id="284" r:id="rId15"/>
    <p:sldId id="279" r:id="rId16"/>
    <p:sldId id="285" r:id="rId17"/>
    <p:sldId id="283" r:id="rId18"/>
    <p:sldId id="286" r:id="rId19"/>
    <p:sldId id="287" r:id="rId20"/>
    <p:sldId id="289" r:id="rId21"/>
    <p:sldId id="288" r:id="rId22"/>
    <p:sldId id="264" r:id="rId23"/>
    <p:sldId id="274" r:id="rId24"/>
    <p:sldId id="260" r:id="rId25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C25A38E-70BB-420B-AC64-3BC87D501132}">
          <p14:sldIdLst>
            <p14:sldId id="256"/>
            <p14:sldId id="263"/>
            <p14:sldId id="273"/>
            <p14:sldId id="269"/>
            <p14:sldId id="282"/>
            <p14:sldId id="280"/>
            <p14:sldId id="290"/>
            <p14:sldId id="294"/>
            <p14:sldId id="271"/>
            <p14:sldId id="291"/>
            <p14:sldId id="292"/>
            <p14:sldId id="293"/>
            <p14:sldId id="281"/>
            <p14:sldId id="284"/>
            <p14:sldId id="279"/>
            <p14:sldId id="285"/>
            <p14:sldId id="283"/>
            <p14:sldId id="286"/>
            <p14:sldId id="287"/>
            <p14:sldId id="289"/>
            <p14:sldId id="288"/>
            <p14:sldId id="264"/>
            <p14:sldId id="274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8" d="100"/>
          <a:sy n="118" d="100"/>
        </p:scale>
        <p:origin x="576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29/02/2024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92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12BF-CB12-6224-380A-94AC237E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833F84A-B278-C2CD-2B55-C47DD149A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4EB15B5-379D-F166-B1E3-BC48591E8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54C02B-336A-2F84-6387-D7D4AC53C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40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732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5BD3A70-0E51-4CA4-A67F-4EF77FF664AE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B7369C-A929-449C-B0A3-C146AC18C21E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7AA86F2-3A5A-4D02-8B9B-C87D18545440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B16895-E4E2-4EFC-B445-25EF0A277568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BFC61B9-2E64-4803-87CB-E7B05665B08E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882010-2C1C-459A-8A04-815589D1CFB5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B43CEF-BC45-40EA-A263-5419DBC74ABA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12ACE9-0F9D-4957-A03A-28C094ECFB09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9195E4-F24C-48E7-AAA7-1CA9C0BD8BF2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14D6C77-251E-49CF-A3A4-53575B637844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145579-8996-47DC-B502-F57BA5EE0C3F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7898D00D-BFF0-4905-B83F-0A28806F5CB7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k_7tBOCcAI" TargetMode="External"/><Relationship Id="rId3" Type="http://schemas.openxmlformats.org/officeDocument/2006/relationships/hyperlink" Target="https://filament2print.com/gb/blog/38_3D-FDM-SLA-printing-technologies.html" TargetMode="External"/><Relationship Id="rId7" Type="http://schemas.openxmlformats.org/officeDocument/2006/relationships/hyperlink" Target="https://all3dp.com/2/5-axis-3d-printer-the-latest-advancemen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xometry.com/resources/3d-printing/applications-of-3d-printing/" TargetMode="External"/><Relationship Id="rId5" Type="http://schemas.openxmlformats.org/officeDocument/2006/relationships/hyperlink" Target="https://all3dp.com/2/fused-deposition-modeling-fdm-3d-printing-simply-explained/" TargetMode="External"/><Relationship Id="rId4" Type="http://schemas.openxmlformats.org/officeDocument/2006/relationships/hyperlink" Target="https://en.wikipedia.org/wiki/3D_printing" TargetMode="External"/><Relationship Id="rId9" Type="http://schemas.openxmlformats.org/officeDocument/2006/relationships/hyperlink" Target="https://www.3dnatives.com/en/gartner-hype-cycle-3dprintingpredictions-150120194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4431624"/>
            <a:ext cx="11262865" cy="138900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4900" cap="none" dirty="0">
                <a:solidFill>
                  <a:schemeClr val="bg1"/>
                </a:solidFill>
              </a:rPr>
              <a:t>Control y coordinación de drones </a:t>
            </a:r>
            <a:r>
              <a:rPr lang="es-ES" sz="4900" cap="none" dirty="0" err="1">
                <a:solidFill>
                  <a:schemeClr val="bg1"/>
                </a:solidFill>
              </a:rPr>
              <a:t>Crazyflie</a:t>
            </a:r>
            <a:endParaRPr lang="es-ES" sz="4900" cap="none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5" y="5827746"/>
            <a:ext cx="5649466" cy="562817"/>
          </a:xfrm>
        </p:spPr>
        <p:txBody>
          <a:bodyPr rtlCol="0">
            <a:normAutofit/>
          </a:bodyPr>
          <a:lstStyle/>
          <a:p>
            <a:pPr algn="ctr" rtl="0"/>
            <a:r>
              <a:rPr lang="es-ES" b="1" cap="small" dirty="0">
                <a:solidFill>
                  <a:schemeClr val="bg1"/>
                </a:solidFill>
              </a:rPr>
              <a:t>Alumno: </a:t>
            </a:r>
            <a:r>
              <a:rPr lang="es-ES" cap="small" dirty="0">
                <a:solidFill>
                  <a:schemeClr val="bg1"/>
                </a:solidFill>
              </a:rPr>
              <a:t>Ángel Hurtado Flores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E91F98-0078-3F0A-B4BF-80E8A7EB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>
                <a:solidFill>
                  <a:schemeClr val="bg1"/>
                </a:solidFill>
              </a:rPr>
              <a:pPr rtl="0"/>
              <a:t>1</a:t>
            </a:fld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C435683-1D6D-3E06-10BC-82E995772306}"/>
              </a:ext>
            </a:extLst>
          </p:cNvPr>
          <p:cNvSpPr txBox="1">
            <a:spLocks/>
          </p:cNvSpPr>
          <p:nvPr/>
        </p:nvSpPr>
        <p:spPr>
          <a:xfrm>
            <a:off x="6096000" y="5824189"/>
            <a:ext cx="5649466" cy="56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cap="small" dirty="0">
                <a:solidFill>
                  <a:schemeClr val="bg1"/>
                </a:solidFill>
              </a:rPr>
              <a:t>Tutor: </a:t>
            </a:r>
            <a:r>
              <a:rPr lang="es-ES" cap="small" dirty="0">
                <a:solidFill>
                  <a:schemeClr val="bg1"/>
                </a:solidFill>
              </a:rPr>
              <a:t>Héctor García de Marina Peinado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9A1FE3F-8FB9-C13E-F3FF-40CD3321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51" y="622155"/>
            <a:ext cx="3784428" cy="37844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902D958-62D0-FAB1-C248-3AB06BB2E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12" y="1032809"/>
            <a:ext cx="3085563" cy="296312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081E7CF-A392-D2C8-C0B0-E8E567683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37" y="685766"/>
            <a:ext cx="3041539" cy="37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AAD4-74F3-9F9B-CAD5-41533D44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aseline="30000" dirty="0"/>
              <a:t>Pruebas con Paparazzi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10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3C1AF7-915F-ABE0-8135-D0BB87920E19}"/>
              </a:ext>
            </a:extLst>
          </p:cNvPr>
          <p:cNvSpPr txBox="1"/>
          <p:nvPr/>
        </p:nvSpPr>
        <p:spPr>
          <a:xfrm>
            <a:off x="437745" y="1913255"/>
            <a:ext cx="37062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Paparazzi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Sustituye a </a:t>
            </a:r>
            <a:r>
              <a:rPr lang="es-ES" dirty="0" err="1"/>
              <a:t>Crazyflie</a:t>
            </a:r>
            <a:r>
              <a:rPr lang="es-ES" dirty="0"/>
              <a:t>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Incluye otras herramientas como Paparazzi GCS para control de los drones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46BEFE-B5AE-C274-EEFD-D17920706744}"/>
              </a:ext>
            </a:extLst>
          </p:cNvPr>
          <p:cNvSpPr txBox="1"/>
          <p:nvPr/>
        </p:nvSpPr>
        <p:spPr>
          <a:xfrm>
            <a:off x="4242882" y="1908723"/>
            <a:ext cx="37062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Simulaciones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Podemos realizar simulaciones de vuelo usando Paparazzi Center + Paparazzi </a:t>
            </a:r>
            <a:r>
              <a:rPr lang="es-ES" dirty="0" err="1"/>
              <a:t>Ground</a:t>
            </a:r>
            <a:r>
              <a:rPr lang="es-ES" dirty="0"/>
              <a:t> Control </a:t>
            </a:r>
            <a:r>
              <a:rPr lang="es-ES" dirty="0" err="1"/>
              <a:t>Station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AAB01-B622-6C37-CEA5-4F42C05AA795}"/>
              </a:ext>
            </a:extLst>
          </p:cNvPr>
          <p:cNvSpPr txBox="1"/>
          <p:nvPr/>
        </p:nvSpPr>
        <p:spPr>
          <a:xfrm>
            <a:off x="8048018" y="1913255"/>
            <a:ext cx="370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Firmware </a:t>
            </a:r>
            <a:r>
              <a:rPr lang="es-ES" sz="2200" b="1" dirty="0" err="1"/>
              <a:t>Crazyflie</a:t>
            </a:r>
            <a:r>
              <a:rPr lang="es-ES" sz="2200" b="1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Instalamos dependencias diversas y ajustamos ciertos parámetros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Cambiamos el firmware al firmware de Paparazzi siguiendo la guía oficial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67A3A7-3E28-8095-2BB6-6E6433436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185" y="3672677"/>
            <a:ext cx="2793901" cy="27939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CC374F-D1CF-FA2F-B37F-15A9C05F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8" y="3793787"/>
            <a:ext cx="3966852" cy="22120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F36B677-92E6-2B5C-7C91-5B6293FBC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983" y="3793787"/>
            <a:ext cx="4113222" cy="22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Pruebas con paparazzi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251981-1FC8-B266-E2D5-DC1787CCD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1665" y="1679643"/>
            <a:ext cx="5572750" cy="5047729"/>
          </a:xfrm>
        </p:spPr>
        <p:txBody>
          <a:bodyPr numCol="1" anchor="t">
            <a:normAutofit/>
          </a:bodyPr>
          <a:lstStyle/>
          <a:p>
            <a:r>
              <a:rPr lang="es-ES" sz="2000" dirty="0"/>
              <a:t>Poner aquí alguna captura más de como conectar un </a:t>
            </a:r>
            <a:r>
              <a:rPr lang="es-ES" sz="2000" dirty="0" err="1"/>
              <a:t>Crazyflie</a:t>
            </a:r>
            <a:r>
              <a:rPr lang="es-ES" sz="2000" dirty="0"/>
              <a:t> a paparazzi con </a:t>
            </a:r>
            <a:r>
              <a:rPr lang="es-ES" sz="2000" dirty="0" err="1"/>
              <a:t>crazyradio</a:t>
            </a:r>
            <a:r>
              <a:rPr lang="es-ES" sz="2000" dirty="0"/>
              <a:t> y demás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3780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A806D-712E-1E0E-20C6-75073849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ángulo 28">
            <a:extLst>
              <a:ext uri="{FF2B5EF4-FFF2-40B4-BE49-F238E27FC236}">
                <a16:creationId xmlns:a16="http://schemas.microsoft.com/office/drawing/2014/main" id="{BF74853F-6A97-E3AD-F13F-E1A8C178F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3CCB690-74A8-58FD-9BAC-E8BA28C01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186BBA-7157-5A69-EDA1-12C71EDF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105677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4000" dirty="0">
                <a:solidFill>
                  <a:srgbClr val="FFFEFF"/>
                </a:solidFill>
              </a:rPr>
              <a:t>Video: Prueba con Paparazzi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18974F-5B5A-2C60-5F5C-AE03C056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>
                <a:solidFill>
                  <a:schemeClr val="bg1"/>
                </a:solidFill>
              </a:rPr>
              <a:pPr rtl="0"/>
              <a:t>12</a:t>
            </a:fld>
            <a:endParaRPr lang="es-E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99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70" y="1877438"/>
            <a:ext cx="11588885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3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Montaje y pruebas iniciales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Montaje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Pruebas con Paparazzi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b="1" dirty="0"/>
              <a:t>Posicionamiento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b="1" dirty="0"/>
              <a:t>Posicionamiento de </a:t>
            </a:r>
            <a:r>
              <a:rPr lang="es-ES" sz="2100" b="1" dirty="0" err="1"/>
              <a:t>UAVs</a:t>
            </a:r>
            <a:r>
              <a:rPr lang="es-ES" sz="2100" b="1" dirty="0"/>
              <a:t>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b="1" dirty="0"/>
              <a:t>Drivers para Loco </a:t>
            </a:r>
            <a:r>
              <a:rPr lang="es-ES" sz="2100" b="1" dirty="0" err="1"/>
              <a:t>Positioning</a:t>
            </a:r>
            <a:r>
              <a:rPr lang="es-ES" sz="2100" b="1" dirty="0"/>
              <a:t> </a:t>
            </a:r>
            <a:r>
              <a:rPr lang="es-ES" sz="2100" b="1" dirty="0" err="1"/>
              <a:t>System</a:t>
            </a:r>
            <a:endParaRPr lang="es-ES" sz="2300" b="1" dirty="0"/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Coordinación entre </a:t>
            </a:r>
            <a:r>
              <a:rPr lang="es-ES" sz="2300" dirty="0" err="1"/>
              <a:t>Crazyflies</a:t>
            </a:r>
            <a:endParaRPr lang="es-ES" sz="2300" dirty="0"/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Algoritmo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Implementación del algoritmo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Capítulo que esta por ver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862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Posicionamiento de </a:t>
            </a:r>
            <a:r>
              <a:rPr lang="es-ES" sz="4400" dirty="0" err="1"/>
              <a:t>UAVs</a:t>
            </a:r>
            <a:r>
              <a:rPr lang="es-ES" sz="4400" dirty="0"/>
              <a:t> en Paparazzi</a:t>
            </a:r>
            <a:endParaRPr lang="es-ES" sz="36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1562910"/>
            <a:ext cx="11029617" cy="5164461"/>
          </a:xfrm>
        </p:spPr>
        <p:txBody>
          <a:bodyPr numCol="1">
            <a:normAutofit/>
          </a:bodyPr>
          <a:lstStyle/>
          <a:p>
            <a:r>
              <a:rPr lang="es-ES" sz="2000" dirty="0"/>
              <a:t>Montaje siguiendo instrucciones del fabricante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69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3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Montaje y pruebas iniciales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Montaje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Pruebas con Paparazzi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Posicionamiento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Posicionamiento de </a:t>
            </a:r>
            <a:r>
              <a:rPr lang="es-ES" sz="2100" dirty="0" err="1"/>
              <a:t>UAVs</a:t>
            </a:r>
            <a:r>
              <a:rPr lang="es-ES" sz="2100" dirty="0"/>
              <a:t>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Drivers para Loco </a:t>
            </a:r>
            <a:r>
              <a:rPr lang="es-ES" sz="2100" dirty="0" err="1"/>
              <a:t>Positioning</a:t>
            </a:r>
            <a:r>
              <a:rPr lang="es-ES" sz="2100" dirty="0"/>
              <a:t> </a:t>
            </a:r>
            <a:r>
              <a:rPr lang="es-ES" sz="2100" dirty="0" err="1"/>
              <a:t>System</a:t>
            </a:r>
            <a:endParaRPr lang="es-ES" sz="2300" dirty="0"/>
          </a:p>
          <a:p>
            <a:pPr marL="457200" indent="-457200">
              <a:buFont typeface="+mj-lt"/>
              <a:buAutoNum type="arabicPeriod"/>
            </a:pPr>
            <a:r>
              <a:rPr lang="es-ES" sz="2300" b="1" dirty="0"/>
              <a:t>Coordinación entre </a:t>
            </a:r>
            <a:r>
              <a:rPr lang="es-ES" sz="2300" b="1" dirty="0" err="1"/>
              <a:t>Crazyflies</a:t>
            </a:r>
            <a:endParaRPr lang="es-ES" sz="2300" b="1" dirty="0"/>
          </a:p>
          <a:p>
            <a:pPr marL="781200" lvl="1" indent="-457200">
              <a:buFont typeface="+mj-lt"/>
              <a:buAutoNum type="arabicPeriod"/>
            </a:pPr>
            <a:r>
              <a:rPr lang="es-ES" sz="2100" b="1" dirty="0"/>
              <a:t>Algoritmo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b="1" dirty="0"/>
              <a:t>Implementación del algoritmo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Capítulo que esta por ver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9747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Coordinación entre </a:t>
            </a:r>
            <a:r>
              <a:rPr lang="es-ES" sz="4400" dirty="0" err="1"/>
              <a:t>Crazyflies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1562910"/>
            <a:ext cx="11029617" cy="5164461"/>
          </a:xfrm>
        </p:spPr>
        <p:txBody>
          <a:bodyPr numCol="1">
            <a:normAutofit/>
          </a:bodyPr>
          <a:lstStyle/>
          <a:p>
            <a:r>
              <a:rPr lang="es-ES" sz="2000" dirty="0"/>
              <a:t>Montaje siguiendo instrucciones del fabricante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9872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3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Montaje y pruebas iniciales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Montaje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Pruebas con Paparazzi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Posicionamiento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Posicionamiento de </a:t>
            </a:r>
            <a:r>
              <a:rPr lang="es-ES" sz="2100" dirty="0" err="1"/>
              <a:t>UAVs</a:t>
            </a:r>
            <a:r>
              <a:rPr lang="es-ES" sz="2100" dirty="0"/>
              <a:t>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Drivers para Loco </a:t>
            </a:r>
            <a:r>
              <a:rPr lang="es-ES" sz="2100" dirty="0" err="1"/>
              <a:t>Positioning</a:t>
            </a:r>
            <a:r>
              <a:rPr lang="es-ES" sz="2100" dirty="0"/>
              <a:t> </a:t>
            </a:r>
            <a:r>
              <a:rPr lang="es-ES" sz="2100" dirty="0" err="1"/>
              <a:t>System</a:t>
            </a:r>
            <a:endParaRPr lang="es-ES" sz="2300" dirty="0"/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Coordinación entre </a:t>
            </a:r>
            <a:r>
              <a:rPr lang="es-ES" sz="2300" dirty="0" err="1"/>
              <a:t>Crazyflies</a:t>
            </a:r>
            <a:endParaRPr lang="es-ES" sz="2300" dirty="0"/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Algoritmo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Implementación del algoritmo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b="1" dirty="0"/>
              <a:t>Capítulo que esta por ver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4067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 err="1"/>
              <a:t>Cap</a:t>
            </a:r>
            <a:r>
              <a:rPr lang="es-ES" sz="4400" dirty="0"/>
              <a:t> por ver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1562910"/>
            <a:ext cx="11029617" cy="5164461"/>
          </a:xfrm>
        </p:spPr>
        <p:txBody>
          <a:bodyPr numCol="1">
            <a:normAutofit/>
          </a:bodyPr>
          <a:lstStyle/>
          <a:p>
            <a:r>
              <a:rPr lang="es-ES" sz="2000" dirty="0"/>
              <a:t>Montaje siguiendo instrucciones del fabricante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0838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3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Montaje y pruebas iniciales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Montaje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Pruebas con Paparazzi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Posicionamiento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Posicionamiento de </a:t>
            </a:r>
            <a:r>
              <a:rPr lang="es-ES" sz="2100" dirty="0" err="1"/>
              <a:t>UAVs</a:t>
            </a:r>
            <a:r>
              <a:rPr lang="es-ES" sz="2100" dirty="0"/>
              <a:t>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Drivers para Loco </a:t>
            </a:r>
            <a:r>
              <a:rPr lang="es-ES" sz="2100" dirty="0" err="1"/>
              <a:t>Positioning</a:t>
            </a:r>
            <a:r>
              <a:rPr lang="es-ES" sz="2100" dirty="0"/>
              <a:t> </a:t>
            </a:r>
            <a:r>
              <a:rPr lang="es-ES" sz="2100" dirty="0" err="1"/>
              <a:t>System</a:t>
            </a:r>
            <a:endParaRPr lang="es-ES" sz="2300" dirty="0"/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Coordinación entre </a:t>
            </a:r>
            <a:r>
              <a:rPr lang="es-ES" sz="2300" dirty="0" err="1"/>
              <a:t>Crazyflies</a:t>
            </a:r>
            <a:endParaRPr lang="es-ES" sz="2300" dirty="0"/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Algoritmo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Implementación del algoritmo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Capítulo que esta por ver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b="1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793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300" b="1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b="1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b="1" dirty="0"/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Montaje y pruebas iniciales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Montaje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Pruebas con Paparazzi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Posicionamiento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Posicionamiento de </a:t>
            </a:r>
            <a:r>
              <a:rPr lang="es-ES" sz="2100" dirty="0" err="1"/>
              <a:t>UAVs</a:t>
            </a:r>
            <a:r>
              <a:rPr lang="es-ES" sz="2100" dirty="0"/>
              <a:t>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Drivers para Loco </a:t>
            </a:r>
            <a:r>
              <a:rPr lang="es-ES" sz="2100" dirty="0" err="1"/>
              <a:t>Positioning</a:t>
            </a:r>
            <a:r>
              <a:rPr lang="es-ES" sz="2100" dirty="0"/>
              <a:t> </a:t>
            </a:r>
            <a:r>
              <a:rPr lang="es-ES" sz="2100" dirty="0" err="1"/>
              <a:t>System</a:t>
            </a:r>
            <a:endParaRPr lang="es-ES" sz="2300" dirty="0"/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Coordinación entre </a:t>
            </a:r>
            <a:r>
              <a:rPr lang="es-ES" sz="2300" dirty="0" err="1"/>
              <a:t>Crazyflies</a:t>
            </a:r>
            <a:endParaRPr lang="es-ES" sz="2300" dirty="0"/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Algoritmo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Implementación del algoritmo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Capítulo que esta por ver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79089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á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105677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4000" dirty="0">
                <a:solidFill>
                  <a:srgbClr val="FFFEFF"/>
                </a:solidFill>
              </a:rPr>
              <a:t>Video: Resultado final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B84E23-2723-474F-B989-3F986656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>
                <a:solidFill>
                  <a:schemeClr val="bg1"/>
                </a:solidFill>
              </a:rPr>
              <a:pPr rtl="0"/>
              <a:t>20</a:t>
            </a:fld>
            <a:endParaRPr lang="es-E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79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Conclusiones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1562910"/>
            <a:ext cx="11029617" cy="5164461"/>
          </a:xfrm>
        </p:spPr>
        <p:txBody>
          <a:bodyPr numCol="1">
            <a:normAutofit/>
          </a:bodyPr>
          <a:lstStyle/>
          <a:p>
            <a:endParaRPr lang="es-ES" sz="2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286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C8D8D-4437-7E51-DC58-9C212C0EC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ES" sz="7200" dirty="0"/>
              <a:t>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2365B-85FF-A8B3-75DA-8A521778B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7" y="2346155"/>
            <a:ext cx="10993546" cy="590321"/>
          </a:xfrm>
        </p:spPr>
        <p:txBody>
          <a:bodyPr anchor="ctr">
            <a:normAutofit/>
          </a:bodyPr>
          <a:lstStyle/>
          <a:p>
            <a:pPr algn="ctr"/>
            <a:r>
              <a:rPr lang="es-ES" sz="3200" dirty="0"/>
              <a:t>¿De qué vamos a hablar?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95A1BC-5682-0F8F-DB0C-9951026E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>
                <a:solidFill>
                  <a:schemeClr val="bg1"/>
                </a:solidFill>
              </a:rPr>
              <a:pPr rtl="0"/>
              <a:t>22</a:t>
            </a:fld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B0F0E4-0147-2BD6-24C0-E632CF02ECBD}"/>
              </a:ext>
            </a:extLst>
          </p:cNvPr>
          <p:cNvSpPr txBox="1"/>
          <p:nvPr/>
        </p:nvSpPr>
        <p:spPr>
          <a:xfrm>
            <a:off x="1123410" y="3429000"/>
            <a:ext cx="99091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Funcionamiento básico de la impresión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Cómo funcionan las actuales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Innovaciones recientes en el ámbito, que ya están siendo aplicadas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Innovaciones experimentales, que se aplicarán en el futuro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Problemas que impiden a la impresión 3D despegar del todo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Problemas éticos de esta tecnología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Futuro de la tecnología</a:t>
            </a:r>
          </a:p>
        </p:txBody>
      </p:sp>
    </p:spTree>
    <p:extLst>
      <p:ext uri="{BB962C8B-B14F-4D97-AF65-F5344CB8AC3E}">
        <p14:creationId xmlns:p14="http://schemas.microsoft.com/office/powerpoint/2010/main" val="2325653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the Gartner Hype Cycle – BMC Software | Blogs">
            <a:extLst>
              <a:ext uri="{FF2B5EF4-FFF2-40B4-BE49-F238E27FC236}">
                <a16:creationId xmlns:a16="http://schemas.microsoft.com/office/drawing/2014/main" id="{86F2D9B5-1AB3-AAF5-AD12-AD8A729A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87" y="624571"/>
            <a:ext cx="9213226" cy="61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E412BA2-7AB8-A4EB-E443-D93851CD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23</a:t>
            </a:fld>
            <a:endParaRPr lang="es-ES" sz="160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BE19599-BBEE-960F-E00E-AFD83B27B2AA}"/>
              </a:ext>
            </a:extLst>
          </p:cNvPr>
          <p:cNvCxnSpPr>
            <a:cxnSpLocks/>
          </p:cNvCxnSpPr>
          <p:nvPr/>
        </p:nvCxnSpPr>
        <p:spPr>
          <a:xfrm>
            <a:off x="3190673" y="1580744"/>
            <a:ext cx="0" cy="3696512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BDDF714-957F-9F66-B1B7-8A51A38596F1}"/>
              </a:ext>
            </a:extLst>
          </p:cNvPr>
          <p:cNvCxnSpPr>
            <a:cxnSpLocks/>
          </p:cNvCxnSpPr>
          <p:nvPr/>
        </p:nvCxnSpPr>
        <p:spPr>
          <a:xfrm>
            <a:off x="4656307" y="1580744"/>
            <a:ext cx="0" cy="3633282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5CCA926-09A9-77D7-DDE5-4579A95DC7DC}"/>
              </a:ext>
            </a:extLst>
          </p:cNvPr>
          <p:cNvCxnSpPr>
            <a:cxnSpLocks/>
          </p:cNvCxnSpPr>
          <p:nvPr/>
        </p:nvCxnSpPr>
        <p:spPr>
          <a:xfrm>
            <a:off x="6099244" y="1580744"/>
            <a:ext cx="0" cy="3633282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4FA2B85-2566-5F81-A9E6-7BF8E6C63B2B}"/>
              </a:ext>
            </a:extLst>
          </p:cNvPr>
          <p:cNvCxnSpPr>
            <a:cxnSpLocks/>
          </p:cNvCxnSpPr>
          <p:nvPr/>
        </p:nvCxnSpPr>
        <p:spPr>
          <a:xfrm>
            <a:off x="7516240" y="1580744"/>
            <a:ext cx="0" cy="3633282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77EAEA-D2CE-E2F5-5FE5-3A33B500A508}"/>
              </a:ext>
            </a:extLst>
          </p:cNvPr>
          <p:cNvSpPr txBox="1"/>
          <p:nvPr/>
        </p:nvSpPr>
        <p:spPr>
          <a:xfrm>
            <a:off x="3406670" y="2604816"/>
            <a:ext cx="117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6"/>
                </a:solidFill>
              </a:rPr>
              <a:t>2011-2015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FF04CBF-8747-BA44-9CA9-39B0023311F2}"/>
              </a:ext>
            </a:extLst>
          </p:cNvPr>
          <p:cNvSpPr txBox="1"/>
          <p:nvPr/>
        </p:nvSpPr>
        <p:spPr>
          <a:xfrm>
            <a:off x="4891960" y="3692647"/>
            <a:ext cx="11770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6"/>
                </a:solidFill>
              </a:rPr>
              <a:t>2015-2018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EC3A257-233F-D349-EE6D-EDD80450091B}"/>
              </a:ext>
            </a:extLst>
          </p:cNvPr>
          <p:cNvSpPr txBox="1"/>
          <p:nvPr/>
        </p:nvSpPr>
        <p:spPr>
          <a:xfrm>
            <a:off x="6181575" y="2974148"/>
            <a:ext cx="1252334" cy="369332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6"/>
                </a:solidFill>
              </a:rPr>
              <a:t>2018-202X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9EA9DFF-DA8A-A93B-E827-9B5CEC75914F}"/>
              </a:ext>
            </a:extLst>
          </p:cNvPr>
          <p:cNvSpPr txBox="1"/>
          <p:nvPr/>
        </p:nvSpPr>
        <p:spPr>
          <a:xfrm>
            <a:off x="7714033" y="768485"/>
            <a:ext cx="4153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cap="all" dirty="0">
                <a:solidFill>
                  <a:schemeClr val="accent1"/>
                </a:solidFill>
                <a:latin typeface="+mj-lt"/>
              </a:rPr>
              <a:t>Curva de Gartner</a:t>
            </a:r>
            <a:r>
              <a:rPr lang="es-ES" sz="3200" cap="all" baseline="30000" dirty="0">
                <a:solidFill>
                  <a:schemeClr val="accent1"/>
                </a:solidFill>
                <a:latin typeface="+mj-lt"/>
              </a:rPr>
              <a:t>[7]</a:t>
            </a:r>
            <a:r>
              <a:rPr lang="es-ES" sz="3200" cap="all" dirty="0">
                <a:solidFill>
                  <a:schemeClr val="accent1"/>
                </a:solidFill>
                <a:latin typeface="+mj-lt"/>
              </a:rPr>
              <a:t>:</a:t>
            </a:r>
          </a:p>
          <a:p>
            <a:pPr algn="ctr"/>
            <a:r>
              <a:rPr lang="es-ES" sz="3200" cap="small" dirty="0">
                <a:solidFill>
                  <a:schemeClr val="accent1"/>
                </a:solidFill>
                <a:latin typeface="+mj-lt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902265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6" y="1419226"/>
            <a:ext cx="3703319" cy="1746762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sz="11500" dirty="0" err="1">
                <a:solidFill>
                  <a:srgbClr val="FFFFFF"/>
                </a:solidFill>
              </a:rPr>
              <a:t>FIn</a:t>
            </a:r>
            <a:endParaRPr lang="es-ES" sz="115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400" dirty="0">
                <a:solidFill>
                  <a:schemeClr val="bg2"/>
                </a:solidFill>
              </a:rPr>
              <a:t>Gracias</a:t>
            </a:r>
            <a:endParaRPr lang="es-ES" dirty="0">
              <a:solidFill>
                <a:schemeClr val="bg2"/>
              </a:solidFill>
            </a:endParaRPr>
          </a:p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AB70E-9521-FF97-9F51-6BC436D8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>
                <a:solidFill>
                  <a:schemeClr val="bg1"/>
                </a:solidFill>
              </a:rPr>
              <a:pPr rtl="0"/>
              <a:t>24</a:t>
            </a:fld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26714B-7DA9-7100-3C95-EC323385A9AF}"/>
              </a:ext>
            </a:extLst>
          </p:cNvPr>
          <p:cNvSpPr txBox="1"/>
          <p:nvPr/>
        </p:nvSpPr>
        <p:spPr>
          <a:xfrm>
            <a:off x="446533" y="912455"/>
            <a:ext cx="7595611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Bibliografía:</a:t>
            </a:r>
          </a:p>
          <a:p>
            <a:endParaRPr lang="es-ES" sz="3200" dirty="0"/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n-US" sz="1600" dirty="0"/>
              <a:t>“How are FDM and SLA 3D printing technologies different?”, Filament2Print.com. Disponible </a:t>
            </a:r>
            <a:r>
              <a:rPr lang="en-US" sz="1600" dirty="0" err="1"/>
              <a:t>en</a:t>
            </a:r>
            <a:r>
              <a:rPr lang="en-US" sz="1600" dirty="0"/>
              <a:t>: </a:t>
            </a:r>
            <a:r>
              <a:rPr lang="es-ES" sz="1600" dirty="0">
                <a:hlinkClick r:id="rId3"/>
              </a:rPr>
              <a:t>https://filament2print.com/gb/blog/38_3D-FDM-SLA-printing-technologies.html</a:t>
            </a:r>
            <a:endParaRPr lang="es-ES" sz="1600" dirty="0"/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s-ES" sz="1600" dirty="0"/>
              <a:t>“3D </a:t>
            </a:r>
            <a:r>
              <a:rPr lang="es-ES" sz="1600" dirty="0" err="1"/>
              <a:t>Printing</a:t>
            </a:r>
            <a:r>
              <a:rPr lang="es-ES" sz="1600" dirty="0"/>
              <a:t>”,  Wikipedia. Disponible en: </a:t>
            </a:r>
            <a:r>
              <a:rPr lang="es-ES" sz="1600" dirty="0">
                <a:hlinkClick r:id="rId4"/>
              </a:rPr>
              <a:t>https://en.wikipedia.org/wiki/3D_printing</a:t>
            </a:r>
            <a:endParaRPr lang="en-US" sz="1600" dirty="0"/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s-ES" sz="1600" dirty="0"/>
              <a:t>“FDM 3D </a:t>
            </a:r>
            <a:r>
              <a:rPr lang="es-ES" sz="1600" dirty="0" err="1"/>
              <a:t>printing</a:t>
            </a:r>
            <a:r>
              <a:rPr lang="es-ES" sz="1600" dirty="0"/>
              <a:t> </a:t>
            </a:r>
            <a:r>
              <a:rPr lang="es-ES" sz="1600" dirty="0" err="1"/>
              <a:t>simply</a:t>
            </a:r>
            <a:r>
              <a:rPr lang="es-ES" sz="1600" dirty="0"/>
              <a:t> </a:t>
            </a:r>
            <a:r>
              <a:rPr lang="es-ES" sz="1600" dirty="0" err="1"/>
              <a:t>explained</a:t>
            </a:r>
            <a:r>
              <a:rPr lang="es-ES" sz="1600" dirty="0"/>
              <a:t>”,  All3DP. Disponible en: </a:t>
            </a:r>
            <a:r>
              <a:rPr lang="es-ES" sz="1600" dirty="0">
                <a:hlinkClick r:id="rId5"/>
              </a:rPr>
              <a:t>https://all3dp.com/2/fused-deposition-modeling-fdm-3d-printing-simply-explained/</a:t>
            </a:r>
            <a:endParaRPr lang="es-ES" sz="1600" dirty="0"/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s-ES" sz="1600" dirty="0"/>
              <a:t>“</a:t>
            </a:r>
            <a:r>
              <a:rPr lang="es-ES" sz="1600" dirty="0" err="1"/>
              <a:t>Applications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3D </a:t>
            </a:r>
            <a:r>
              <a:rPr lang="es-ES" sz="1600" dirty="0" err="1"/>
              <a:t>printing</a:t>
            </a:r>
            <a:r>
              <a:rPr lang="es-ES" sz="1600" dirty="0"/>
              <a:t>”, </a:t>
            </a:r>
            <a:r>
              <a:rPr lang="es-ES" sz="1600" dirty="0" err="1"/>
              <a:t>Xometry</a:t>
            </a:r>
            <a:r>
              <a:rPr lang="es-ES" sz="1600" dirty="0"/>
              <a:t>. Disponible en: </a:t>
            </a:r>
            <a:r>
              <a:rPr lang="es-ES" sz="1600" dirty="0">
                <a:hlinkClick r:id="rId6"/>
              </a:rPr>
              <a:t>https://www.xometry.com/resources/3d-printing/applications-of-3d-printing/</a:t>
            </a:r>
            <a:endParaRPr lang="es-ES" sz="1600" dirty="0">
              <a:hlinkClick r:id="rId7"/>
            </a:endParaRP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s-ES" sz="1600" dirty="0"/>
              <a:t>“5 axis 3D </a:t>
            </a:r>
            <a:r>
              <a:rPr lang="es-ES" sz="1600" dirty="0" err="1"/>
              <a:t>printing</a:t>
            </a:r>
            <a:r>
              <a:rPr lang="es-ES" sz="1600" dirty="0"/>
              <a:t>: 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latest</a:t>
            </a:r>
            <a:r>
              <a:rPr lang="es-ES" sz="1600" dirty="0"/>
              <a:t> </a:t>
            </a:r>
            <a:r>
              <a:rPr lang="es-ES" sz="1600" dirty="0" err="1"/>
              <a:t>advancements</a:t>
            </a:r>
            <a:r>
              <a:rPr lang="es-ES" sz="1600" dirty="0"/>
              <a:t>”,  All3DP. Disponible en: </a:t>
            </a:r>
            <a:r>
              <a:rPr lang="es-ES" sz="1600" dirty="0">
                <a:solidFill>
                  <a:srgbClr val="A5A5A5"/>
                </a:solidFill>
                <a:hlinkClick r:id="rId7"/>
              </a:rPr>
              <a:t>https://all3dp.com/2/5-axis-3d-printer-the-latest-advancements/</a:t>
            </a:r>
            <a:endParaRPr lang="es-ES" sz="1600" dirty="0">
              <a:solidFill>
                <a:srgbClr val="A5A5A5"/>
              </a:solidFill>
            </a:endParaRPr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s-ES" sz="1600" dirty="0"/>
              <a:t>“</a:t>
            </a:r>
            <a:r>
              <a:rPr lang="es-ES" sz="1600" dirty="0" err="1"/>
              <a:t>It</a:t>
            </a:r>
            <a:r>
              <a:rPr lang="es-ES" sz="1600" dirty="0"/>
              <a:t> can </a:t>
            </a:r>
            <a:r>
              <a:rPr lang="es-ES" sz="1600" dirty="0" err="1"/>
              <a:t>print</a:t>
            </a:r>
            <a:r>
              <a:rPr lang="es-ES" sz="1600" dirty="0"/>
              <a:t> onto </a:t>
            </a:r>
            <a:r>
              <a:rPr lang="es-ES" sz="1600" dirty="0" err="1"/>
              <a:t>itself</a:t>
            </a:r>
            <a:r>
              <a:rPr lang="es-ES" sz="1600" dirty="0"/>
              <a:t>?”, </a:t>
            </a:r>
            <a:r>
              <a:rPr lang="es-ES" sz="1600" dirty="0" err="1"/>
              <a:t>SunShine</a:t>
            </a:r>
            <a:r>
              <a:rPr lang="es-ES" sz="1600" dirty="0"/>
              <a:t>. Disponible en:</a:t>
            </a:r>
            <a:r>
              <a:rPr lang="es-ES" sz="1600" dirty="0">
                <a:solidFill>
                  <a:srgbClr val="A5A5A5"/>
                </a:solidFill>
              </a:rPr>
              <a:t> </a:t>
            </a:r>
            <a:r>
              <a:rPr lang="es-ES" sz="1600" dirty="0">
                <a:hlinkClick r:id="rId8"/>
              </a:rPr>
              <a:t>https://www.youtube.com/watch?v=Ek_7tBOCcAI</a:t>
            </a:r>
            <a:endParaRPr lang="es-ES" sz="1600" dirty="0"/>
          </a:p>
          <a:p>
            <a:pPr marL="342900" indent="-342900">
              <a:buClr>
                <a:schemeClr val="accent1"/>
              </a:buClr>
              <a:buFont typeface="+mj-lt"/>
              <a:buAutoNum type="arabicPeriod"/>
            </a:pPr>
            <a:r>
              <a:rPr lang="es-ES" sz="1600" dirty="0"/>
              <a:t>“</a:t>
            </a:r>
            <a:r>
              <a:rPr lang="es-ES" sz="1600" dirty="0" err="1"/>
              <a:t>Gartner’s</a:t>
            </a:r>
            <a:r>
              <a:rPr lang="es-ES" sz="1600" dirty="0"/>
              <a:t> </a:t>
            </a:r>
            <a:r>
              <a:rPr lang="es-ES" sz="1600" dirty="0" err="1"/>
              <a:t>Hype</a:t>
            </a:r>
            <a:r>
              <a:rPr lang="es-ES" sz="1600" dirty="0"/>
              <a:t> </a:t>
            </a:r>
            <a:r>
              <a:rPr lang="es-ES" sz="1600" dirty="0" err="1"/>
              <a:t>Cycle</a:t>
            </a:r>
            <a:r>
              <a:rPr lang="es-ES" sz="1600" dirty="0"/>
              <a:t> 2019: 3D </a:t>
            </a:r>
            <a:r>
              <a:rPr lang="es-ES" sz="1600" dirty="0" err="1"/>
              <a:t>printing</a:t>
            </a:r>
            <a:r>
              <a:rPr lang="es-ES" sz="1600" dirty="0"/>
              <a:t> </a:t>
            </a:r>
            <a:r>
              <a:rPr lang="es-ES" sz="1600" dirty="0" err="1"/>
              <a:t>predictions</a:t>
            </a:r>
            <a:r>
              <a:rPr lang="es-ES" sz="1600" dirty="0"/>
              <a:t>”,  3DNatives. Disponible en: </a:t>
            </a:r>
            <a:r>
              <a:rPr lang="es-ES" sz="1600" dirty="0">
                <a:hlinkClick r:id="rId9"/>
              </a:rPr>
              <a:t>https://www.3dnatives.com/en/gartner-hype-cycle-3dprintingpredictions-150120194/</a:t>
            </a: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aseline="30000" dirty="0"/>
              <a:t>Descripción general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EF9316-86F6-A80C-A7F3-4171A5BDAC3B}"/>
              </a:ext>
            </a:extLst>
          </p:cNvPr>
          <p:cNvSpPr txBox="1"/>
          <p:nvPr/>
        </p:nvSpPr>
        <p:spPr>
          <a:xfrm>
            <a:off x="437745" y="1913255"/>
            <a:ext cx="37062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Crazyflies</a:t>
            </a:r>
            <a:r>
              <a:rPr lang="es-ES" sz="2200" b="1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UAV (popularmente llamado dron) de contenidas dimensiones y peso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le puede cambiar el firmware por uno </a:t>
            </a:r>
            <a:r>
              <a:rPr lang="es-ES" i="1" dirty="0"/>
              <a:t>open </a:t>
            </a:r>
            <a:r>
              <a:rPr lang="es-ES" i="1" dirty="0" err="1"/>
              <a:t>source</a:t>
            </a: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Queremos mover coordinadamente 2 o más drones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74173E-3642-C7EA-5C86-58C2A2128AB8}"/>
              </a:ext>
            </a:extLst>
          </p:cNvPr>
          <p:cNvSpPr txBox="1"/>
          <p:nvPr/>
        </p:nvSpPr>
        <p:spPr>
          <a:xfrm>
            <a:off x="4242882" y="1908723"/>
            <a:ext cx="37062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Loco </a:t>
            </a:r>
            <a:r>
              <a:rPr lang="es-ES" sz="2200" b="1" dirty="0" err="1"/>
              <a:t>Positioning</a:t>
            </a:r>
            <a:r>
              <a:rPr lang="es-ES" sz="2200" b="1" dirty="0"/>
              <a:t> </a:t>
            </a:r>
            <a:r>
              <a:rPr lang="es-ES" sz="2200" b="1" dirty="0" err="1"/>
              <a:t>System</a:t>
            </a:r>
            <a:endParaRPr lang="es-E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localización de un </a:t>
            </a:r>
            <a:r>
              <a:rPr lang="es-ES" dirty="0" err="1"/>
              <a:t>Crazyflie</a:t>
            </a:r>
            <a:r>
              <a:rPr lang="es-ES" dirty="0"/>
              <a:t> en el espacio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Loco </a:t>
            </a:r>
            <a:r>
              <a:rPr lang="es-ES" dirty="0" err="1"/>
              <a:t>Positioning</a:t>
            </a:r>
            <a:r>
              <a:rPr lang="es-ES" dirty="0"/>
              <a:t> </a:t>
            </a:r>
            <a:r>
              <a:rPr lang="es-ES" dirty="0" err="1"/>
              <a:t>Node</a:t>
            </a:r>
            <a:r>
              <a:rPr lang="es-ES" dirty="0"/>
              <a:t> como puntos de referencia o </a:t>
            </a:r>
            <a:r>
              <a:rPr lang="es-ES" i="1" dirty="0" err="1"/>
              <a:t>anchors</a:t>
            </a: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Loco </a:t>
            </a:r>
            <a:r>
              <a:rPr lang="es-ES" dirty="0" err="1"/>
              <a:t>Positioning</a:t>
            </a:r>
            <a:r>
              <a:rPr lang="es-ES" dirty="0"/>
              <a:t> </a:t>
            </a:r>
            <a:r>
              <a:rPr lang="es-ES" dirty="0" err="1"/>
              <a:t>Deck</a:t>
            </a:r>
            <a:r>
              <a:rPr lang="es-ES" dirty="0"/>
              <a:t> para cada </a:t>
            </a:r>
            <a:r>
              <a:rPr lang="es-ES" dirty="0" err="1"/>
              <a:t>Crazyflie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3E0B5E-0EBE-331D-16B0-69557BC92A50}"/>
              </a:ext>
            </a:extLst>
          </p:cNvPr>
          <p:cNvSpPr txBox="1"/>
          <p:nvPr/>
        </p:nvSpPr>
        <p:spPr>
          <a:xfrm>
            <a:off x="8048018" y="1913255"/>
            <a:ext cx="37062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Paparazzi UAV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Proyecto que abarca software, firmware y hardware para </a:t>
            </a:r>
            <a:r>
              <a:rPr lang="es-ES" dirty="0" err="1"/>
              <a:t>UAVs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un firmware para </a:t>
            </a:r>
            <a:r>
              <a:rPr lang="es-ES" dirty="0" err="1"/>
              <a:t>Crazyflie</a:t>
            </a:r>
            <a:r>
              <a:rPr lang="es-ES" dirty="0"/>
              <a:t> 2.1 que expandiremos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el software Paparazzi Center para control del dron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05077B-F368-FE73-6703-C3CB9D7F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14" y="3908456"/>
            <a:ext cx="2793901" cy="27939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C71DEB-12CC-DC31-EC15-CF9952A4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82" y="4194371"/>
            <a:ext cx="3706237" cy="14224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A86D0CD-664E-B640-8BC2-CB08B9B50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09" y="4064099"/>
            <a:ext cx="3289949" cy="20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Objetivos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1562910"/>
            <a:ext cx="11029617" cy="5164461"/>
          </a:xfrm>
        </p:spPr>
        <p:txBody>
          <a:bodyPr numCol="1">
            <a:normAutofit/>
          </a:bodyPr>
          <a:lstStyle/>
          <a:p>
            <a:r>
              <a:rPr lang="es-ES" sz="2000" b="1" dirty="0"/>
              <a:t>El objetivo final trata de conseguir que los </a:t>
            </a:r>
            <a:r>
              <a:rPr lang="es-ES" sz="2000" b="1" dirty="0" err="1"/>
              <a:t>Crazyflies</a:t>
            </a:r>
            <a:r>
              <a:rPr lang="es-ES" sz="2000" b="1" dirty="0"/>
              <a:t> puedan seguir trayectorias 3D de forma coordinada utilizando firmware y software </a:t>
            </a:r>
            <a:r>
              <a:rPr lang="es-ES" sz="2000" b="1" i="1" dirty="0"/>
              <a:t>open </a:t>
            </a:r>
            <a:r>
              <a:rPr lang="es-ES" sz="2000" b="1" i="1" dirty="0" err="1"/>
              <a:t>source</a:t>
            </a:r>
            <a:r>
              <a:rPr lang="es-ES" sz="2000" b="1" i="1" dirty="0"/>
              <a:t> </a:t>
            </a:r>
            <a:r>
              <a:rPr lang="es-ES" sz="2000" b="1" dirty="0"/>
              <a:t>de Paparazzi </a:t>
            </a:r>
            <a:r>
              <a:rPr lang="es-ES" sz="2000" b="1"/>
              <a:t>UAV.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Montaje y pruebas iniciales: </a:t>
            </a:r>
            <a:r>
              <a:rPr lang="es-ES" sz="2000" dirty="0"/>
              <a:t>se montará el dron y se harán pruebas que verifiquen su correcto funcionamiento básico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Posicionamiento en Paparazzi: </a:t>
            </a:r>
            <a:r>
              <a:rPr lang="es-ES" sz="2000" dirty="0"/>
              <a:t>entender como funciona el posicionamiento de </a:t>
            </a:r>
            <a:r>
              <a:rPr lang="es-ES" sz="2000" dirty="0" err="1"/>
              <a:t>UAVs</a:t>
            </a:r>
            <a:r>
              <a:rPr lang="es-ES" sz="2000" dirty="0"/>
              <a:t> en Paparazzi y posteriormente se hará un driver para que el LPS pueda funcionar en Paparazzi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Coordinación entre </a:t>
            </a:r>
            <a:r>
              <a:rPr lang="es-ES" sz="2000" b="1" dirty="0" err="1"/>
              <a:t>Crazyflies</a:t>
            </a:r>
            <a:r>
              <a:rPr lang="es-ES" sz="2000" b="1" dirty="0"/>
              <a:t>: </a:t>
            </a:r>
            <a:r>
              <a:rPr lang="es-ES" sz="2000" dirty="0"/>
              <a:t>entender como funciona el algoritmo de trayectorias 3D coordinadas y posterior implementación en el firmware de Paparazzi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Otro capitulo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Conclusiones</a:t>
            </a:r>
          </a:p>
          <a:p>
            <a:endParaRPr lang="es-ES" sz="2000" b="1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473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3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Objetivos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b="1" dirty="0"/>
              <a:t>Montaje y pruebas iniciales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b="1" dirty="0"/>
              <a:t>Montaje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b="1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b="1" dirty="0"/>
              <a:t>Pruebas con Paparazzi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Posicionamiento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Posicionamiento de </a:t>
            </a:r>
            <a:r>
              <a:rPr lang="es-ES" sz="2100" dirty="0" err="1"/>
              <a:t>UAVs</a:t>
            </a:r>
            <a:r>
              <a:rPr lang="es-ES" sz="2100" dirty="0"/>
              <a:t> en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Drivers para Loco </a:t>
            </a:r>
            <a:r>
              <a:rPr lang="es-ES" sz="2100" dirty="0" err="1"/>
              <a:t>Positioning</a:t>
            </a:r>
            <a:r>
              <a:rPr lang="es-ES" sz="2100" dirty="0"/>
              <a:t> </a:t>
            </a:r>
            <a:r>
              <a:rPr lang="es-ES" sz="2100" dirty="0" err="1"/>
              <a:t>System</a:t>
            </a:r>
            <a:endParaRPr lang="es-ES" sz="2300" dirty="0"/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Coordinación entre </a:t>
            </a:r>
            <a:r>
              <a:rPr lang="es-ES" sz="2300" dirty="0" err="1"/>
              <a:t>Crazyflies</a:t>
            </a:r>
            <a:endParaRPr lang="es-ES" sz="2300" dirty="0"/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Algoritmo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100" dirty="0"/>
              <a:t>Implementación del algoritmo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Capítulo que esta por ver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300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1380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Montaje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1665" y="1679643"/>
            <a:ext cx="5572750" cy="5047729"/>
          </a:xfrm>
        </p:spPr>
        <p:txBody>
          <a:bodyPr numCol="1" anchor="t">
            <a:normAutofit/>
          </a:bodyPr>
          <a:lstStyle/>
          <a:p>
            <a:r>
              <a:rPr lang="es-ES" sz="2000" dirty="0"/>
              <a:t>Montaje siguiendo instrucciones del fabricante. Empezamos teniendo estos componentes: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6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1DEE4F-7850-3080-534B-8BABD9DE3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65" y="2581757"/>
            <a:ext cx="5572750" cy="30025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5D5112-F84B-8D0F-AC2F-EF0DE9063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299" y="2576693"/>
            <a:ext cx="4540980" cy="3007662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6CF8E13A-46CD-24FC-7A02-E4F788A8B1A4}"/>
              </a:ext>
            </a:extLst>
          </p:cNvPr>
          <p:cNvSpPr/>
          <p:nvPr/>
        </p:nvSpPr>
        <p:spPr>
          <a:xfrm>
            <a:off x="6290553" y="3429000"/>
            <a:ext cx="875490" cy="6744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2D79C21-6B52-CD39-2020-F68BA71D1418}"/>
              </a:ext>
            </a:extLst>
          </p:cNvPr>
          <p:cNvSpPr txBox="1"/>
          <p:nvPr/>
        </p:nvSpPr>
        <p:spPr>
          <a:xfrm>
            <a:off x="7490298" y="1934693"/>
            <a:ext cx="454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Acabamos teniendo un dron:</a:t>
            </a:r>
          </a:p>
        </p:txBody>
      </p:sp>
    </p:spTree>
    <p:extLst>
      <p:ext uri="{BB962C8B-B14F-4D97-AF65-F5344CB8AC3E}">
        <p14:creationId xmlns:p14="http://schemas.microsoft.com/office/powerpoint/2010/main" val="80771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1A7C0-3254-9A53-5412-45F83C6F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DA4E2-5E3E-4154-17D8-8CF09198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aseline="30000" dirty="0"/>
              <a:t>Pruebas con software oficial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9FB8EE-30B6-8370-F130-4DBF5D0A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7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E8DFCF-E3F3-CB9F-3A96-E80647DA1186}"/>
              </a:ext>
            </a:extLst>
          </p:cNvPr>
          <p:cNvSpPr txBox="1"/>
          <p:nvPr/>
        </p:nvSpPr>
        <p:spPr>
          <a:xfrm>
            <a:off x="437745" y="1913255"/>
            <a:ext cx="37062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Crazyflie</a:t>
            </a:r>
            <a:r>
              <a:rPr lang="es-ES" sz="2200" b="1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Montamos los drones (hecho)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Actualizamos firmware, no obligatorio, pero recomendable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BAAEAD-CCFC-E6A7-9041-DB7CD7A3571A}"/>
              </a:ext>
            </a:extLst>
          </p:cNvPr>
          <p:cNvSpPr txBox="1"/>
          <p:nvPr/>
        </p:nvSpPr>
        <p:spPr>
          <a:xfrm>
            <a:off x="4242882" y="1908723"/>
            <a:ext cx="37062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Crazyradio</a:t>
            </a:r>
            <a:r>
              <a:rPr lang="es-ES" sz="2200" b="1" dirty="0"/>
              <a:t>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conectarnos a los </a:t>
            </a:r>
            <a:r>
              <a:rPr lang="es-ES" dirty="0" err="1"/>
              <a:t>Crazyflie</a:t>
            </a:r>
            <a:r>
              <a:rPr lang="es-ES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funciona de fábrica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Necesitamos cargar el firmware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EFA12F-26CD-7ED9-19B7-7B11332EDCEC}"/>
              </a:ext>
            </a:extLst>
          </p:cNvPr>
          <p:cNvSpPr txBox="1"/>
          <p:nvPr/>
        </p:nvSpPr>
        <p:spPr>
          <a:xfrm>
            <a:off x="8048018" y="1913255"/>
            <a:ext cx="37062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Crazyflie</a:t>
            </a:r>
            <a:r>
              <a:rPr lang="es-ES" sz="2200" b="1" dirty="0"/>
              <a:t>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controlar los </a:t>
            </a:r>
            <a:r>
              <a:rPr lang="es-ES" dirty="0" err="1"/>
              <a:t>Crazyflie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Puede actualizar el firmware de los </a:t>
            </a:r>
            <a:r>
              <a:rPr lang="es-ES" dirty="0" err="1"/>
              <a:t>Crazyflie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 </a:t>
            </a:r>
            <a:r>
              <a:rPr lang="es-ES" dirty="0" err="1"/>
              <a:t>Crazyradio</a:t>
            </a:r>
            <a:r>
              <a:rPr lang="es-ES" dirty="0"/>
              <a:t> 2.0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A99F71-7B73-7AAB-8A85-BBB8947A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13" y="3616219"/>
            <a:ext cx="2793901" cy="27939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523FB7C-A765-E165-AF45-90A8C785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24" y="3429000"/>
            <a:ext cx="2937752" cy="30685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6117FF9-E881-3D26-CE13-E8FDE92B8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033" y="3722451"/>
            <a:ext cx="3730206" cy="22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4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2FC-ABBA-8C92-D41F-F5BCE22A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C6856-8A2B-D4A6-17D2-15902937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Variables de control de un </a:t>
            </a:r>
            <a:r>
              <a:rPr lang="es-ES" sz="4400" dirty="0" err="1"/>
              <a:t>rotorcraft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D5006F-4C18-D9D4-E4AB-F410AE37D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1664" y="1679643"/>
            <a:ext cx="5754335" cy="5047729"/>
          </a:xfrm>
        </p:spPr>
        <p:txBody>
          <a:bodyPr numCol="1" anchor="t">
            <a:normAutofit/>
          </a:bodyPr>
          <a:lstStyle/>
          <a:p>
            <a:r>
              <a:rPr lang="es-ES" sz="2000" dirty="0"/>
              <a:t>Entre las variables más típicas de control en un dron tenemos las siguientes. En </a:t>
            </a:r>
            <a:r>
              <a:rPr lang="es-ES" sz="2000" b="1" dirty="0"/>
              <a:t>negrita</a:t>
            </a:r>
            <a:r>
              <a:rPr lang="es-ES" sz="2000" dirty="0"/>
              <a:t> las que </a:t>
            </a:r>
            <a:r>
              <a:rPr lang="es-ES" sz="2000" dirty="0" err="1"/>
              <a:t>Crazyflie</a:t>
            </a:r>
            <a:r>
              <a:rPr lang="es-ES" sz="2000" dirty="0"/>
              <a:t> Client nos muestra: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b="1" dirty="0"/>
              <a:t>Roll, pitch y </a:t>
            </a:r>
            <a:r>
              <a:rPr lang="es-ES" sz="1800" b="1" dirty="0" err="1"/>
              <a:t>yaw</a:t>
            </a:r>
            <a:r>
              <a:rPr lang="es-ES" sz="1800" b="1" dirty="0"/>
              <a:t>: </a:t>
            </a:r>
            <a:r>
              <a:rPr lang="es-ES" sz="1800" dirty="0"/>
              <a:t>Rotación sobre los ejes X, Y, Z, respectivamente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Posición en los ejes X, Y, Z </a:t>
            </a:r>
            <a:r>
              <a:rPr lang="es-ES" sz="2000" dirty="0"/>
              <a:t>(si se usa referencia)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Coordenadas (si se usa GPS)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Altura</a:t>
            </a:r>
            <a:r>
              <a:rPr lang="es-ES" sz="2000" dirty="0"/>
              <a:t>, respecto a nivel del mar o suelo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dirty="0" err="1"/>
              <a:t>Thrust</a:t>
            </a:r>
            <a:r>
              <a:rPr lang="es-ES" sz="2000" b="1" i="1" dirty="0"/>
              <a:t>, </a:t>
            </a:r>
            <a:r>
              <a:rPr lang="es-ES" sz="2000" b="1" dirty="0"/>
              <a:t>o empuje </a:t>
            </a:r>
            <a:r>
              <a:rPr lang="es-ES" sz="2000" dirty="0"/>
              <a:t>de los motores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Nivel de batería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Velocidades y aceleraciones en cada eje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E96816-9BB6-88BD-9FA2-43AB6432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8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504CE8-A70D-7021-DB46-E159723C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679643"/>
            <a:ext cx="5708440" cy="40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5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á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105677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4000" dirty="0">
                <a:solidFill>
                  <a:srgbClr val="FFFEFF"/>
                </a:solidFill>
              </a:rPr>
              <a:t>Video: Prueba Inicial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B84E23-2723-474F-B989-3F986656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>
                <a:solidFill>
                  <a:schemeClr val="bg1"/>
                </a:solidFill>
              </a:rPr>
              <a:pPr rtl="0"/>
              <a:t>9</a:t>
            </a:fld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3" name="Chapter2_MaidenFlight">
            <a:hlinkClick r:id="" action="ppaction://media"/>
            <a:extLst>
              <a:ext uri="{FF2B5EF4-FFF2-40B4-BE49-F238E27FC236}">
                <a16:creationId xmlns:a16="http://schemas.microsoft.com/office/drawing/2014/main" id="{D8403B84-FCFF-192E-1C65-1278BA4859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4534" y="615916"/>
            <a:ext cx="7937426" cy="446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2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TotalTime>1710</TotalTime>
  <Words>1025</Words>
  <Application>Microsoft Office PowerPoint</Application>
  <PresentationFormat>Panorámica</PresentationFormat>
  <Paragraphs>218</Paragraphs>
  <Slides>24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Wingdings 2</vt:lpstr>
      <vt:lpstr>Personalizado</vt:lpstr>
      <vt:lpstr>Control y coordinación de drones Crazyflie</vt:lpstr>
      <vt:lpstr>Índice</vt:lpstr>
      <vt:lpstr>Descripción general</vt:lpstr>
      <vt:lpstr>Objetivos</vt:lpstr>
      <vt:lpstr>Índice</vt:lpstr>
      <vt:lpstr>Montaje</vt:lpstr>
      <vt:lpstr>Pruebas con software oficial</vt:lpstr>
      <vt:lpstr>Variables de control de un rotorcraft</vt:lpstr>
      <vt:lpstr>Video: Prueba Inicial</vt:lpstr>
      <vt:lpstr>Pruebas con Paparazzi</vt:lpstr>
      <vt:lpstr>Pruebas con paparazzi</vt:lpstr>
      <vt:lpstr>Video: Prueba con Paparazzi</vt:lpstr>
      <vt:lpstr>Índice</vt:lpstr>
      <vt:lpstr>Posicionamiento de UAVs en Paparazzi</vt:lpstr>
      <vt:lpstr>Índice</vt:lpstr>
      <vt:lpstr>Coordinación entre Crazyflies</vt:lpstr>
      <vt:lpstr>Índice</vt:lpstr>
      <vt:lpstr>Cap por ver</vt:lpstr>
      <vt:lpstr>Índice</vt:lpstr>
      <vt:lpstr>Video: Resultado final</vt:lpstr>
      <vt:lpstr>Conclusiones</vt:lpstr>
      <vt:lpstr>Presentación</vt:lpstr>
      <vt:lpstr>Presentación de PowerPoint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y Coordinacion de Drones Crazyflie</dc:title>
  <dc:creator>Ángel Hurtado</dc:creator>
  <cp:lastModifiedBy>Ángel Hurtado</cp:lastModifiedBy>
  <cp:revision>31</cp:revision>
  <dcterms:created xsi:type="dcterms:W3CDTF">2023-10-02T14:38:13Z</dcterms:created>
  <dcterms:modified xsi:type="dcterms:W3CDTF">2024-02-29T17:03:16Z</dcterms:modified>
  <cp:category>Drones, Robotica, C</cp:category>
</cp:coreProperties>
</file>